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301" r:id="rId3"/>
    <p:sldId id="260" r:id="rId4"/>
    <p:sldId id="298" r:id="rId5"/>
    <p:sldId id="285" r:id="rId6"/>
    <p:sldId id="293" r:id="rId7"/>
    <p:sldId id="288" r:id="rId8"/>
    <p:sldId id="287" r:id="rId9"/>
    <p:sldId id="294" r:id="rId10"/>
    <p:sldId id="291" r:id="rId11"/>
    <p:sldId id="290" r:id="rId12"/>
    <p:sldId id="292" r:id="rId13"/>
    <p:sldId id="300" r:id="rId14"/>
    <p:sldId id="262" r:id="rId15"/>
    <p:sldId id="295" r:id="rId16"/>
    <p:sldId id="296" r:id="rId17"/>
    <p:sldId id="299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-994" y="-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1975371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Параллелограмм 6"/>
          <p:cNvSpPr/>
          <p:nvPr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46497" y="6362700"/>
            <a:ext cx="343904" cy="3581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>
                <a:solidFill>
                  <a:srgbClr val="FF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6" name="Рисунок 9" descr="Рисунок 9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0190605" y="258761"/>
            <a:ext cx="1675731" cy="62661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>
    <p:fade thruBlk="1"/>
  </p:transition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79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549" y="264696"/>
            <a:ext cx="2973851" cy="2658978"/>
          </a:xfrm>
          <a:prstGeom prst="rect">
            <a:avLst/>
          </a:prstGeom>
        </p:spPr>
      </p:pic>
      <p:pic>
        <p:nvPicPr>
          <p:cNvPr id="1026" name="Picture 2" descr="табличка_600х350-2_Монтажная область 1 копия 2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7125" y="0"/>
            <a:ext cx="4981076" cy="294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6" y="2574758"/>
            <a:ext cx="8503174" cy="294629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«Центр образования </a:t>
            </a:r>
            <a:br>
              <a:rPr lang="ru-RU" dirty="0" smtClean="0"/>
            </a:br>
            <a:r>
              <a:rPr lang="ru-RU" dirty="0" smtClean="0"/>
              <a:t>цифрового и гуманитарного профилей </a:t>
            </a:r>
            <a:br>
              <a:rPr lang="ru-RU" dirty="0" smtClean="0"/>
            </a:br>
            <a:r>
              <a:rPr lang="ru-RU" dirty="0" smtClean="0"/>
              <a:t>«Точка роста» </a:t>
            </a:r>
            <a:br>
              <a:rPr lang="ru-RU" dirty="0" smtClean="0"/>
            </a:br>
            <a:r>
              <a:rPr lang="ru-RU" dirty="0" smtClean="0"/>
              <a:t>как ресурс формирования современных компетенций участников образовательных отношений»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dirty="0"/>
          </a:p>
        </p:txBody>
      </p:sp>
      <p:grpSp>
        <p:nvGrpSpPr>
          <p:cNvPr id="37" name="Группа 9"/>
          <p:cNvGrpSpPr/>
          <p:nvPr/>
        </p:nvGrpSpPr>
        <p:grpSpPr>
          <a:xfrm>
            <a:off x="7295221" y="5407388"/>
            <a:ext cx="4466779" cy="1148490"/>
            <a:chOff x="0" y="0"/>
            <a:chExt cx="4466778" cy="1148489"/>
          </a:xfrm>
        </p:grpSpPr>
        <p:pic>
          <p:nvPicPr>
            <p:cNvPr id="34" name="Рисунок 3" descr="Рисунок 3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rcRect t="18495" b="28755"/>
            <a:stretch>
              <a:fillRect/>
            </a:stretch>
          </p:blipFill>
          <p:spPr>
            <a:xfrm>
              <a:off x="0" y="113666"/>
              <a:ext cx="1845977" cy="973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Рисунок 4" descr="Рисунок 4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2098198" y="52546"/>
              <a:ext cx="837849" cy="109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Рисунок 5" descr="Рисунок 5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3479354" y="-1"/>
              <a:ext cx="987425" cy="109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Рисунок 9" descr="IMG_79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11685" y="216570"/>
            <a:ext cx="2927389" cy="270710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75179" y="5873115"/>
            <a:ext cx="452325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18 ноября 2021 года</a:t>
            </a:r>
          </a:p>
          <a:p>
            <a:r>
              <a:rPr lang="ru-RU" sz="28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п. Рассвет</a:t>
            </a:r>
            <a:endParaRPr lang="ru-RU" sz="28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79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4697" y="623736"/>
            <a:ext cx="2196967" cy="2935405"/>
          </a:xfrm>
          <a:prstGeom prst="rect">
            <a:avLst/>
          </a:prstGeom>
        </p:spPr>
      </p:pic>
      <p:pic>
        <p:nvPicPr>
          <p:cNvPr id="7" name="Рисунок 6" descr="IMG_79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5477" y="760347"/>
            <a:ext cx="4245995" cy="2608495"/>
          </a:xfrm>
          <a:prstGeom prst="rect">
            <a:avLst/>
          </a:prstGeom>
        </p:spPr>
      </p:pic>
      <p:pic>
        <p:nvPicPr>
          <p:cNvPr id="8" name="Рисунок 7" descr="OJrvfv1nQP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899838"/>
            <a:ext cx="3789204" cy="2755229"/>
          </a:xfrm>
          <a:prstGeom prst="rect">
            <a:avLst/>
          </a:prstGeom>
        </p:spPr>
      </p:pic>
      <p:pic>
        <p:nvPicPr>
          <p:cNvPr id="9" name="Рисунок 8" descr="JcHp8KxrSe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2030" y="3958389"/>
            <a:ext cx="3401928" cy="2636812"/>
          </a:xfrm>
          <a:prstGeom prst="rect">
            <a:avLst/>
          </a:prstGeom>
        </p:spPr>
      </p:pic>
      <p:pic>
        <p:nvPicPr>
          <p:cNvPr id="10" name="Рисунок 9" descr="g-EHTeYukg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03220" y="3970423"/>
            <a:ext cx="3951599" cy="26349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95600" y="0"/>
            <a:ext cx="6355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Дружина юных пожарных</a:t>
            </a:r>
          </a:p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МКОУ «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Рассветовская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 СОШ»</a:t>
            </a:r>
          </a:p>
        </p:txBody>
      </p:sp>
      <p:pic>
        <p:nvPicPr>
          <p:cNvPr id="8193" name="Picture 1" descr="C:\Users\Нестерова\Downloads\грамоты 20210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97899" y="736876"/>
            <a:ext cx="2069573" cy="28966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13224" y="220717"/>
            <a:ext cx="7359176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Юнармейский</a:t>
            </a:r>
            <a:r>
              <a:rPr kumimoji="0" lang="ru-RU" sz="2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отряд  «ПАТРИОТ»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имени 3-й бригады моряков КБФ»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7170" name="Picture 2" descr="C:\Users\Нестерова\Downloads\грамоты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432" y="1277836"/>
            <a:ext cx="2330185" cy="3294163"/>
          </a:xfrm>
          <a:prstGeom prst="rect">
            <a:avLst/>
          </a:prstGeom>
          <a:noFill/>
        </p:spPr>
      </p:pic>
      <p:pic>
        <p:nvPicPr>
          <p:cNvPr id="7171" name="Picture 3" descr="C:\Users\Нестерова\Downloads\грамот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6552" y="3972910"/>
            <a:ext cx="3521437" cy="2490951"/>
          </a:xfrm>
          <a:prstGeom prst="rect">
            <a:avLst/>
          </a:prstGeom>
          <a:noFill/>
        </p:spPr>
      </p:pic>
      <p:pic>
        <p:nvPicPr>
          <p:cNvPr id="7169" name="Picture 1" descr="C:\Users\Нестерова\Downloads\IMG_7114.JPG"/>
          <p:cNvPicPr>
            <a:picLocks noChangeAspect="1" noChangeArrowheads="1"/>
          </p:cNvPicPr>
          <p:nvPr/>
        </p:nvPicPr>
        <p:blipFill>
          <a:blip r:embed="rId4" cstate="print"/>
          <a:srcRect l="2856" t="19704" r="16899"/>
          <a:stretch>
            <a:fillRect/>
          </a:stretch>
        </p:blipFill>
        <p:spPr bwMode="auto">
          <a:xfrm>
            <a:off x="5288917" y="3608149"/>
            <a:ext cx="4517236" cy="3013367"/>
          </a:xfrm>
          <a:prstGeom prst="rect">
            <a:avLst/>
          </a:prstGeom>
          <a:noFill/>
        </p:spPr>
      </p:pic>
      <p:pic>
        <p:nvPicPr>
          <p:cNvPr id="8" name="Рисунок 7" descr="8dQ-3BZN-E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9578" y="778318"/>
            <a:ext cx="4322518" cy="3241888"/>
          </a:xfrm>
          <a:prstGeom prst="rect">
            <a:avLst/>
          </a:prstGeom>
        </p:spPr>
      </p:pic>
      <p:pic>
        <p:nvPicPr>
          <p:cNvPr id="7173" name="Picture 5" descr="https://sun9-46.userapi.com/impg/LiFs7X9h8zBC6XWF_91hoGa4FTVbXVSx9kdG3A/vw8fFCkYrBg.jpg?size=1280x960&amp;quality=96&amp;sign=ff5ae964801be113ecb371f939ed3483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4102" y="1155031"/>
            <a:ext cx="3721767" cy="27913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Nq6rRiTs1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4982" y="2086860"/>
            <a:ext cx="2892218" cy="4099138"/>
          </a:xfrm>
          <a:prstGeom prst="rect">
            <a:avLst/>
          </a:prstGeom>
        </p:spPr>
      </p:pic>
      <p:pic>
        <p:nvPicPr>
          <p:cNvPr id="8" name="Рисунок 7" descr="znvTfN2Wjd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180" y="1984580"/>
            <a:ext cx="3048282" cy="4331546"/>
          </a:xfrm>
          <a:prstGeom prst="rect">
            <a:avLst/>
          </a:prstGeom>
        </p:spPr>
      </p:pic>
      <p:pic>
        <p:nvPicPr>
          <p:cNvPr id="9" name="Рисунок 8" descr="zhYWLNfUZYA.jpg"/>
          <p:cNvPicPr>
            <a:picLocks noChangeAspect="1"/>
          </p:cNvPicPr>
          <p:nvPr/>
        </p:nvPicPr>
        <p:blipFill>
          <a:blip r:embed="rId4"/>
          <a:srcRect l="17742" t="4440" r="25297"/>
          <a:stretch>
            <a:fillRect/>
          </a:stretch>
        </p:blipFill>
        <p:spPr>
          <a:xfrm>
            <a:off x="3499944" y="241207"/>
            <a:ext cx="5190377" cy="6206889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резентация\image-17-11-21-04-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2124" y="560730"/>
            <a:ext cx="6519433" cy="4889575"/>
          </a:xfrm>
          <a:prstGeom prst="rect">
            <a:avLst/>
          </a:prstGeom>
          <a:noFill/>
        </p:spPr>
      </p:pic>
      <p:pic>
        <p:nvPicPr>
          <p:cNvPr id="1027" name="Picture 3" descr="E:\презентация\image-17-11-21-04-10-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6779" y="927477"/>
            <a:ext cx="3692647" cy="3692648"/>
          </a:xfrm>
          <a:prstGeom prst="rect">
            <a:avLst/>
          </a:prstGeom>
          <a:noFill/>
        </p:spPr>
      </p:pic>
      <p:pic>
        <p:nvPicPr>
          <p:cNvPr id="1028" name="Picture 4" descr="E:\презентация\IMG-20201220-WA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3196" y="3816263"/>
            <a:ext cx="3375183" cy="25893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sp>
        <p:nvSpPr>
          <p:cNvPr id="65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>
            <a:lvl1pPr defTabSz="859536">
              <a:defRPr sz="3008"/>
            </a:lvl1pPr>
          </a:lstStyle>
          <a:p>
            <a:r>
              <a:t/>
            </a:r>
            <a:br/>
            <a:endParaRPr/>
          </a:p>
        </p:txBody>
      </p:sp>
      <p:sp>
        <p:nvSpPr>
          <p:cNvPr id="66" name="Объект 2"/>
          <p:cNvSpPr txBox="1">
            <a:spLocks noGrp="1"/>
          </p:cNvSpPr>
          <p:nvPr>
            <p:ph type="body" idx="1"/>
          </p:nvPr>
        </p:nvSpPr>
        <p:spPr>
          <a:xfrm>
            <a:off x="1193800" y="1371600"/>
            <a:ext cx="9123017" cy="4805363"/>
          </a:xfrm>
          <a:prstGeom prst="rect">
            <a:avLst/>
          </a:prstGeom>
        </p:spPr>
        <p:txBody>
          <a:bodyPr/>
          <a:lstStyle/>
          <a:p>
            <a:pPr algn="ctr">
              <a:buFontTx/>
              <a:buChar char="-"/>
            </a:pPr>
            <a:endParaRPr lang="ru-RU" sz="3200" b="1" dirty="0" smtClean="0"/>
          </a:p>
          <a:p>
            <a:pPr algn="ctr">
              <a:lnSpc>
                <a:spcPct val="100000"/>
              </a:lnSpc>
              <a:buClr>
                <a:srgbClr val="FF0000"/>
              </a:buClr>
            </a:pPr>
            <a:endParaRPr sz="3200" b="1" dirty="0"/>
          </a:p>
        </p:txBody>
      </p:sp>
      <p:sp>
        <p:nvSpPr>
          <p:cNvPr id="67" name="Заголовок 1"/>
          <p:cNvSpPr txBox="1"/>
          <p:nvPr/>
        </p:nvSpPr>
        <p:spPr>
          <a:xfrm>
            <a:off x="1255849" y="240301"/>
            <a:ext cx="8191501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pic>
        <p:nvPicPr>
          <p:cNvPr id="6" name="Рисунок 5" descr="NidjUlr8nt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84" y="811924"/>
            <a:ext cx="3226675" cy="2420007"/>
          </a:xfrm>
          <a:prstGeom prst="rect">
            <a:avLst/>
          </a:prstGeom>
        </p:spPr>
      </p:pic>
      <p:pic>
        <p:nvPicPr>
          <p:cNvPr id="7" name="Рисунок 6" descr="dSfm-XK9zv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7408" y="930164"/>
            <a:ext cx="3270097" cy="2452573"/>
          </a:xfrm>
          <a:prstGeom prst="rect">
            <a:avLst/>
          </a:prstGeom>
        </p:spPr>
      </p:pic>
      <p:pic>
        <p:nvPicPr>
          <p:cNvPr id="9" name="Рисунок 8" descr="dsDZc-9mby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2017" y="3601695"/>
            <a:ext cx="3373682" cy="2530262"/>
          </a:xfrm>
          <a:prstGeom prst="rect">
            <a:avLst/>
          </a:prstGeom>
        </p:spPr>
      </p:pic>
      <p:pic>
        <p:nvPicPr>
          <p:cNvPr id="10" name="Рисунок 9" descr="brgnztzJDR0.jpg"/>
          <p:cNvPicPr>
            <a:picLocks noChangeAspect="1"/>
          </p:cNvPicPr>
          <p:nvPr/>
        </p:nvPicPr>
        <p:blipFill>
          <a:blip r:embed="rId5" cstate="print"/>
          <a:srcRect t="18070" r="3138" b="12105"/>
          <a:stretch>
            <a:fillRect/>
          </a:stretch>
        </p:blipFill>
        <p:spPr>
          <a:xfrm>
            <a:off x="5514549" y="3641835"/>
            <a:ext cx="2973072" cy="2601310"/>
          </a:xfrm>
          <a:prstGeom prst="rect">
            <a:avLst/>
          </a:prstGeom>
        </p:spPr>
      </p:pic>
      <p:pic>
        <p:nvPicPr>
          <p:cNvPr id="11" name="Рисунок 10" descr="hq0ia0ntEWc.jpg"/>
          <p:cNvPicPr>
            <a:picLocks noChangeAspect="1"/>
          </p:cNvPicPr>
          <p:nvPr/>
        </p:nvPicPr>
        <p:blipFill>
          <a:blip r:embed="rId6" cstate="print"/>
          <a:srcRect t="6839" r="9929" b="19691"/>
          <a:stretch>
            <a:fillRect/>
          </a:stretch>
        </p:blipFill>
        <p:spPr>
          <a:xfrm>
            <a:off x="8209142" y="788276"/>
            <a:ext cx="3068459" cy="27755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1337" y="0"/>
            <a:ext cx="692106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Calibri"/>
              </a:rPr>
              <a:t>Отряд</a:t>
            </a:r>
            <a:r>
              <a:rPr kumimoji="0" lang="ru-RU" sz="24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Calibri"/>
              </a:rPr>
              <a:t> ЮИД МКОУ «</a:t>
            </a:r>
            <a:r>
              <a:rPr kumimoji="0" lang="ru-RU" sz="2400" b="1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Calibri"/>
              </a:rPr>
              <a:t>Рассветовская</a:t>
            </a:r>
            <a:r>
              <a:rPr kumimoji="0" lang="ru-RU" sz="24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Calibri"/>
              </a:rPr>
              <a:t> СОШ»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i="1" baseline="0" dirty="0" smtClean="0">
                <a:latin typeface="Arial" pitchFamily="34" charset="0"/>
                <a:cs typeface="Arial" pitchFamily="34" charset="0"/>
              </a:rPr>
              <a:t>«ПЕРЕКРЕСТОК»</a:t>
            </a:r>
            <a:endParaRPr kumimoji="0" lang="ru-RU" sz="24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itchFamily="34" charset="0"/>
              <a:cs typeface="Arial" pitchFamily="34" charset="0"/>
              <a:sym typeface="Calibri"/>
            </a:endParaRPr>
          </a:p>
        </p:txBody>
      </p:sp>
      <p:pic>
        <p:nvPicPr>
          <p:cNvPr id="5122" name="Picture 2" descr="C:\Users\Нестерова\Downloads\грамота0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29789"/>
            <a:ext cx="1957473" cy="2767263"/>
          </a:xfrm>
          <a:prstGeom prst="rect">
            <a:avLst/>
          </a:prstGeom>
          <a:noFill/>
        </p:spPr>
      </p:pic>
      <p:pic>
        <p:nvPicPr>
          <p:cNvPr id="5123" name="Picture 3" descr="C:\Users\Нестерова\Downloads\грамота0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17506" y="4211051"/>
            <a:ext cx="1600022" cy="2261937"/>
          </a:xfrm>
          <a:prstGeom prst="rect">
            <a:avLst/>
          </a:prstGeom>
          <a:noFill/>
        </p:spPr>
      </p:pic>
      <p:pic>
        <p:nvPicPr>
          <p:cNvPr id="5124" name="Picture 4" descr="C:\Users\Нестерова\Downloads\грамот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68697" y="3633537"/>
            <a:ext cx="1600023" cy="226193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N98Da5Kni7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23249" y="252249"/>
            <a:ext cx="2984938" cy="2238704"/>
          </a:xfrm>
          <a:prstGeom prst="rect">
            <a:avLst/>
          </a:prstGeom>
        </p:spPr>
      </p:pic>
      <p:pic>
        <p:nvPicPr>
          <p:cNvPr id="6" name="Рисунок 5" descr="xUJzLafPexQ.jpg"/>
          <p:cNvPicPr>
            <a:picLocks noChangeAspect="1"/>
          </p:cNvPicPr>
          <p:nvPr/>
        </p:nvPicPr>
        <p:blipFill>
          <a:blip r:embed="rId3" cstate="print"/>
          <a:srcRect t="11129"/>
          <a:stretch>
            <a:fillRect/>
          </a:stretch>
        </p:blipFill>
        <p:spPr>
          <a:xfrm>
            <a:off x="360671" y="2767263"/>
            <a:ext cx="5060180" cy="3452233"/>
          </a:xfrm>
          <a:prstGeom prst="rect">
            <a:avLst/>
          </a:prstGeom>
        </p:spPr>
      </p:pic>
      <p:pic>
        <p:nvPicPr>
          <p:cNvPr id="7" name="Рисунок 6" descr="Wb07umyrAFI.jpg"/>
          <p:cNvPicPr>
            <a:picLocks noChangeAspect="1"/>
          </p:cNvPicPr>
          <p:nvPr/>
        </p:nvPicPr>
        <p:blipFill>
          <a:blip r:embed="rId4" cstate="print"/>
          <a:srcRect t="17237"/>
          <a:stretch>
            <a:fillRect/>
          </a:stretch>
        </p:blipFill>
        <p:spPr>
          <a:xfrm>
            <a:off x="5670042" y="2767265"/>
            <a:ext cx="6088821" cy="3503925"/>
          </a:xfrm>
          <a:prstGeom prst="rect">
            <a:avLst/>
          </a:prstGeom>
        </p:spPr>
      </p:pic>
      <p:pic>
        <p:nvPicPr>
          <p:cNvPr id="9" name="Рисунок 8" descr="s96tuIbFsP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2765" y="199974"/>
            <a:ext cx="2865451" cy="21490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04897" y="331076"/>
            <a:ext cx="3326525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Calibri"/>
              </a:rPr>
              <a:t>Сетевое взаимодействие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Calibri"/>
              </a:rPr>
              <a:t>с</a:t>
            </a:r>
            <a:r>
              <a:rPr kumimoji="0" lang="ru-RU" sz="2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Calibri"/>
              </a:rPr>
              <a:t> МБУ ДО «</a:t>
            </a:r>
            <a:r>
              <a:rPr kumimoji="0" lang="ru-RU" sz="24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Calibri"/>
              </a:rPr>
              <a:t>Лодейнопольский</a:t>
            </a:r>
            <a:r>
              <a:rPr kumimoji="0" lang="ru-RU" sz="2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Calibri"/>
              </a:rPr>
              <a:t> ДЦЭР»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itchFamily="34" charset="0"/>
              <a:cs typeface="Arial" pitchFamily="34" charset="0"/>
              <a:sym typeface="Calibri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6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2" y="577516"/>
            <a:ext cx="3970420" cy="2646946"/>
          </a:xfrm>
          <a:prstGeom prst="rect">
            <a:avLst/>
          </a:prstGeom>
        </p:spPr>
      </p:pic>
      <p:pic>
        <p:nvPicPr>
          <p:cNvPr id="5" name="Рисунок 4" descr="IMG_61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5249" y="743578"/>
            <a:ext cx="3599446" cy="2601199"/>
          </a:xfrm>
          <a:prstGeom prst="rect">
            <a:avLst/>
          </a:prstGeom>
        </p:spPr>
      </p:pic>
      <p:pic>
        <p:nvPicPr>
          <p:cNvPr id="3074" name="Picture 2" descr="https://sun9-48.userapi.com/impg/Uklh1xEKDiPoHAfssU8rrzpPxumI2VihG78anQ/rxgfAoFWTpU.jpg?size=1280x852&amp;quality=96&amp;sign=66e077182534765eeb6abf996f22263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618" y="3537284"/>
            <a:ext cx="4193543" cy="2791327"/>
          </a:xfrm>
          <a:prstGeom prst="rect">
            <a:avLst/>
          </a:prstGeom>
          <a:noFill/>
        </p:spPr>
      </p:pic>
      <p:pic>
        <p:nvPicPr>
          <p:cNvPr id="3076" name="Picture 4" descr="https://sun9-19.userapi.com/impg/3ZCK1rq1I0YC-JxoYbKRXCCDObNXtvRPIKdB0w/gR-Ws0jL0lo.jpg?size=1280x960&amp;quality=96&amp;sign=3e5f9790dda04f765eb42f9cdefdfd8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1472" y="3599532"/>
            <a:ext cx="3636711" cy="2727534"/>
          </a:xfrm>
          <a:prstGeom prst="rect">
            <a:avLst/>
          </a:prstGeom>
          <a:noFill/>
        </p:spPr>
      </p:pic>
      <p:pic>
        <p:nvPicPr>
          <p:cNvPr id="3078" name="Picture 6" descr="https://sun9-84.userapi.com/impg/X2CWLD02dAytTVuLBIAJJBjNdwqMQTcbiiMiPA/LdR0_Gm54mU.jpg?size=828x816&amp;quality=96&amp;sign=e55b1c1f05036be7185784c9572e3c68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3873" y="3368842"/>
            <a:ext cx="3198631" cy="3152274"/>
          </a:xfrm>
          <a:prstGeom prst="rect">
            <a:avLst/>
          </a:prstGeom>
          <a:noFill/>
        </p:spPr>
      </p:pic>
      <p:pic>
        <p:nvPicPr>
          <p:cNvPr id="3080" name="Picture 8" descr="https://sun9-1.userapi.com/impg/yYcCjn7OYh6Vkmse_9NgBdINYuPe-mcW-JXa1Q/edd59CO-VeY.jpg?size=828x822&amp;quality=96&amp;sign=8ef6f9f2de787eec7ad12e34f73f4724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1273" y="553453"/>
            <a:ext cx="2690506" cy="267101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79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549" y="264696"/>
            <a:ext cx="2973851" cy="2658978"/>
          </a:xfrm>
          <a:prstGeom prst="rect">
            <a:avLst/>
          </a:prstGeom>
        </p:spPr>
      </p:pic>
      <p:pic>
        <p:nvPicPr>
          <p:cNvPr id="1026" name="Picture 2" descr="табличка_600х350-2_Монтажная область 1 копия 2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7125" y="0"/>
            <a:ext cx="4981076" cy="294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6" y="2574758"/>
            <a:ext cx="8503174" cy="294629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«Центр образования </a:t>
            </a:r>
            <a:br>
              <a:rPr lang="ru-RU" dirty="0" smtClean="0"/>
            </a:br>
            <a:r>
              <a:rPr lang="ru-RU" dirty="0" smtClean="0"/>
              <a:t>цифрового и гуманитарного профилей </a:t>
            </a:r>
            <a:br>
              <a:rPr lang="ru-RU" dirty="0" smtClean="0"/>
            </a:br>
            <a:r>
              <a:rPr lang="ru-RU" dirty="0" smtClean="0"/>
              <a:t>«Точка роста» </a:t>
            </a:r>
            <a:br>
              <a:rPr lang="ru-RU" dirty="0" smtClean="0"/>
            </a:br>
            <a:r>
              <a:rPr lang="ru-RU" dirty="0" smtClean="0"/>
              <a:t>как ресурс формирования современных компетенций участников образовательных отношений»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dirty="0"/>
          </a:p>
        </p:txBody>
      </p:sp>
      <p:grpSp>
        <p:nvGrpSpPr>
          <p:cNvPr id="2" name="Группа 9"/>
          <p:cNvGrpSpPr/>
          <p:nvPr/>
        </p:nvGrpSpPr>
        <p:grpSpPr>
          <a:xfrm>
            <a:off x="7295221" y="5407388"/>
            <a:ext cx="4466779" cy="1148490"/>
            <a:chOff x="0" y="0"/>
            <a:chExt cx="4466778" cy="1148489"/>
          </a:xfrm>
        </p:grpSpPr>
        <p:pic>
          <p:nvPicPr>
            <p:cNvPr id="34" name="Рисунок 3" descr="Рисунок 3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rcRect t="18495" b="28755"/>
            <a:stretch>
              <a:fillRect/>
            </a:stretch>
          </p:blipFill>
          <p:spPr>
            <a:xfrm>
              <a:off x="0" y="113666"/>
              <a:ext cx="1845977" cy="973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Рисунок 4" descr="Рисунок 4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2098198" y="52546"/>
              <a:ext cx="837849" cy="109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Рисунок 5" descr="Рисунок 5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3479354" y="-1"/>
              <a:ext cx="987425" cy="109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Рисунок 9" descr="IMG_79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11685" y="216570"/>
            <a:ext cx="2927389" cy="270710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75179" y="5873115"/>
            <a:ext cx="452325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18 ноября 2021 года</a:t>
            </a:r>
          </a:p>
          <a:p>
            <a:r>
              <a:rPr lang="ru-RU" sz="28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п. Рассвет</a:t>
            </a:r>
            <a:endParaRPr lang="ru-RU" sz="28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презентация\VMzbx3Bnv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203" y="529390"/>
            <a:ext cx="6691797" cy="4459456"/>
          </a:xfrm>
          <a:prstGeom prst="rect">
            <a:avLst/>
          </a:prstGeom>
          <a:noFill/>
        </p:spPr>
      </p:pic>
      <p:pic>
        <p:nvPicPr>
          <p:cNvPr id="2051" name="Picture 3" descr="E:\презентация\DSC07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758" y="2099511"/>
            <a:ext cx="5751095" cy="431332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48101"/>
            <a:ext cx="5882640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Calibri"/>
              </a:rPr>
              <a:t>Открытие центра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«Точка роста»</a:t>
            </a:r>
            <a:endParaRPr kumimoji="0" lang="ru-RU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itchFamily="34" charset="0"/>
              <a:cs typeface="Arial" pitchFamily="34" charset="0"/>
              <a:sym typeface="Calibri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pPr/>
              <a:t>3</a:t>
            </a:fld>
            <a:endParaRPr/>
          </a:p>
        </p:txBody>
      </p:sp>
      <p:pic>
        <p:nvPicPr>
          <p:cNvPr id="12" name="Рисунок 11" descr="20200815_01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1074" y="222183"/>
            <a:ext cx="5382126" cy="5382126"/>
          </a:xfrm>
          <a:prstGeom prst="rect">
            <a:avLst/>
          </a:prstGeom>
        </p:spPr>
      </p:pic>
      <p:pic>
        <p:nvPicPr>
          <p:cNvPr id="15" name="Рисунок 14" descr="20200814_1541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0" y="2111944"/>
            <a:ext cx="4438851" cy="39920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280" y="5821680"/>
            <a:ext cx="588264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Calibri"/>
              </a:rPr>
              <a:t>Шахматная гостиная</a:t>
            </a:r>
            <a:endParaRPr kumimoji="0" lang="ru-RU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itchFamily="34" charset="0"/>
              <a:cs typeface="Arial" pitchFamily="34" charset="0"/>
              <a:sym typeface="Calibri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/>
          </a:p>
        </p:txBody>
      </p:sp>
      <p:pic>
        <p:nvPicPr>
          <p:cNvPr id="13" name="Рисунок 12" descr="20200815_005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2455" y="731939"/>
            <a:ext cx="5098724" cy="4175341"/>
          </a:xfrm>
          <a:prstGeom prst="rect">
            <a:avLst/>
          </a:prstGeom>
        </p:spPr>
      </p:pic>
      <p:pic>
        <p:nvPicPr>
          <p:cNvPr id="14" name="Рисунок 13" descr="20200815_005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4757" y="1782278"/>
            <a:ext cx="5747203" cy="38260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62001" y="5057894"/>
            <a:ext cx="5059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Кабинет проектной деятельности</a:t>
            </a:r>
            <a:endParaRPr lang="ru-RU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6553" y="5743694"/>
            <a:ext cx="4883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Кабинет формирования цифровых </a:t>
            </a:r>
          </a:p>
          <a:p>
            <a:pPr algn="ctr"/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и гуманитарных компетенций</a:t>
            </a:r>
            <a:endParaRPr lang="ru-RU" sz="2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/>
          </a:p>
        </p:txBody>
      </p:sp>
      <p:sp>
        <p:nvSpPr>
          <p:cNvPr id="57" name="Заголовок 1"/>
          <p:cNvSpPr txBox="1">
            <a:spLocks noGrp="1"/>
          </p:cNvSpPr>
          <p:nvPr>
            <p:ph type="title"/>
          </p:nvPr>
        </p:nvSpPr>
        <p:spPr>
          <a:xfrm>
            <a:off x="1128963" y="641852"/>
            <a:ext cx="9171214" cy="113038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2800"/>
            </a:pPr>
            <a:r>
              <a:rPr lang="ru-RU" sz="2800" dirty="0" smtClean="0"/>
              <a:t>с 2020 года реализуются 13 программ дополнительного образования:</a:t>
            </a:r>
            <a:endParaRPr sz="2800" dirty="0"/>
          </a:p>
        </p:txBody>
      </p:sp>
      <p:sp>
        <p:nvSpPr>
          <p:cNvPr id="58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1142997" y="2126414"/>
            <a:ext cx="10804360" cy="3251702"/>
          </a:xfrm>
          <a:prstGeom prst="rect">
            <a:avLst/>
          </a:prstGeom>
        </p:spPr>
        <p:txBody>
          <a:bodyPr numCol="2">
            <a:noAutofit/>
          </a:bodyPr>
          <a:lstStyle>
            <a:lvl1pPr marL="0" indent="0" algn="just">
              <a:lnSpc>
                <a:spcPct val="100000"/>
              </a:lnSpc>
              <a:buSzTx/>
              <a:buNone/>
              <a:defRPr sz="2000"/>
            </a:lvl1pPr>
          </a:lstStyle>
          <a:p>
            <a:pPr>
              <a:buFontTx/>
              <a:buChar char="-"/>
            </a:pPr>
            <a:r>
              <a:rPr lang="ru-RU" sz="2400" dirty="0" smtClean="0"/>
              <a:t> «Робототехника»;</a:t>
            </a:r>
          </a:p>
          <a:p>
            <a:pPr>
              <a:buFontTx/>
              <a:buChar char="-"/>
            </a:pPr>
            <a:r>
              <a:rPr lang="ru-RU" sz="2400" dirty="0" smtClean="0"/>
              <a:t> «</a:t>
            </a:r>
            <a:r>
              <a:rPr lang="ru-RU" sz="2400" dirty="0" err="1" smtClean="0"/>
              <a:t>Инфознайка</a:t>
            </a:r>
            <a:r>
              <a:rPr lang="ru-RU" sz="2400" dirty="0" smtClean="0"/>
              <a:t>»;</a:t>
            </a:r>
          </a:p>
          <a:p>
            <a:pPr>
              <a:buFontTx/>
              <a:buChar char="-"/>
            </a:pPr>
            <a:r>
              <a:rPr lang="ru-RU" sz="2400" dirty="0" smtClean="0"/>
              <a:t> «Шахматный этюд»;</a:t>
            </a:r>
          </a:p>
          <a:p>
            <a:pPr>
              <a:buFontTx/>
              <a:buChar char="-"/>
            </a:pPr>
            <a:r>
              <a:rPr lang="ru-RU" sz="2400" dirty="0" smtClean="0"/>
              <a:t> «Волшебный объектив»;</a:t>
            </a:r>
          </a:p>
          <a:p>
            <a:pPr>
              <a:buFontTx/>
              <a:buChar char="-"/>
            </a:pPr>
            <a:r>
              <a:rPr lang="ru-RU" sz="2400" dirty="0" smtClean="0"/>
              <a:t> «Проектная деятельность в    </a:t>
            </a:r>
          </a:p>
          <a:p>
            <a:r>
              <a:rPr lang="ru-RU" sz="2400" dirty="0" smtClean="0"/>
              <a:t>начальной школе»;</a:t>
            </a:r>
          </a:p>
          <a:p>
            <a:pPr>
              <a:buFontTx/>
              <a:buChar char="-"/>
            </a:pPr>
            <a:r>
              <a:rPr lang="ru-RU" sz="2400" dirty="0" smtClean="0"/>
              <a:t> «Создание презентаций»;</a:t>
            </a:r>
          </a:p>
          <a:p>
            <a:pPr>
              <a:buFontTx/>
              <a:buChar char="-"/>
            </a:pPr>
            <a:r>
              <a:rPr lang="ru-RU" sz="2400" dirty="0" smtClean="0"/>
              <a:t> «Цифровое творчество»;</a:t>
            </a:r>
          </a:p>
          <a:p>
            <a:pPr>
              <a:buFontTx/>
              <a:buChar char="-"/>
            </a:pPr>
            <a:r>
              <a:rPr lang="ru-RU" sz="2400" dirty="0" smtClean="0"/>
              <a:t> Видеостудия «Точка роста»;</a:t>
            </a:r>
          </a:p>
          <a:p>
            <a:pPr>
              <a:buFontTx/>
              <a:buChar char="-"/>
            </a:pPr>
            <a:r>
              <a:rPr lang="ru-RU" sz="2400" dirty="0" smtClean="0"/>
              <a:t> «3</a:t>
            </a:r>
            <a:r>
              <a:rPr lang="en-US" sz="2400" dirty="0" smtClean="0"/>
              <a:t>D –</a:t>
            </a:r>
            <a:r>
              <a:rPr lang="ru-RU" sz="2400" dirty="0" smtClean="0"/>
              <a:t>печать»;</a:t>
            </a:r>
          </a:p>
          <a:p>
            <a:pPr>
              <a:buFontTx/>
              <a:buChar char="-"/>
            </a:pPr>
            <a:r>
              <a:rPr lang="ru-RU" sz="2400" dirty="0" smtClean="0"/>
              <a:t> «</a:t>
            </a:r>
            <a:r>
              <a:rPr lang="ru-RU" sz="2400" dirty="0" err="1" smtClean="0"/>
              <a:t>Информашка</a:t>
            </a:r>
            <a:r>
              <a:rPr lang="ru-RU" sz="2400" dirty="0" smtClean="0"/>
              <a:t>»;</a:t>
            </a:r>
          </a:p>
          <a:p>
            <a:pPr>
              <a:buFontTx/>
              <a:buChar char="-"/>
            </a:pPr>
            <a:r>
              <a:rPr lang="ru-RU" sz="2400" dirty="0" smtClean="0"/>
              <a:t> «Работа над проектами»;</a:t>
            </a:r>
          </a:p>
          <a:p>
            <a:pPr>
              <a:buFontTx/>
              <a:buChar char="-"/>
            </a:pPr>
            <a:r>
              <a:rPr lang="ru-RU" sz="2400" dirty="0" smtClean="0"/>
              <a:t> «</a:t>
            </a:r>
            <a:r>
              <a:rPr lang="en-US" sz="2400" dirty="0" smtClean="0"/>
              <a:t>LEGO</a:t>
            </a:r>
            <a:r>
              <a:rPr lang="ru-RU" sz="2400" dirty="0" smtClean="0"/>
              <a:t>-конструирование»;</a:t>
            </a:r>
          </a:p>
          <a:p>
            <a:pPr>
              <a:buFontTx/>
              <a:buChar char="-"/>
            </a:pPr>
            <a:r>
              <a:rPr lang="ru-RU" sz="2400" dirty="0" smtClean="0"/>
              <a:t> «Виртуальная реальность»</a:t>
            </a:r>
            <a:endParaRPr sz="24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59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433" y="1828800"/>
            <a:ext cx="2507925" cy="19130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3880" y="5710537"/>
            <a:ext cx="3185160" cy="36933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6" name="Рисунок 5" descr="IMG_59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19215" y="717023"/>
            <a:ext cx="3375129" cy="2398294"/>
          </a:xfrm>
          <a:prstGeom prst="rect">
            <a:avLst/>
          </a:prstGeom>
        </p:spPr>
      </p:pic>
      <p:pic>
        <p:nvPicPr>
          <p:cNvPr id="7" name="Рисунок 6" descr="IMG_59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1607" y="216569"/>
            <a:ext cx="2188339" cy="3380873"/>
          </a:xfrm>
          <a:prstGeom prst="rect">
            <a:avLst/>
          </a:prstGeom>
        </p:spPr>
      </p:pic>
      <p:pic>
        <p:nvPicPr>
          <p:cNvPr id="8" name="Рисунок 7" descr="IMG_79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2749" y="3738815"/>
            <a:ext cx="3838072" cy="2878554"/>
          </a:xfrm>
          <a:prstGeom prst="rect">
            <a:avLst/>
          </a:prstGeom>
        </p:spPr>
      </p:pic>
      <p:pic>
        <p:nvPicPr>
          <p:cNvPr id="9" name="Рисунок 8" descr="IMG_75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25780" y="1291660"/>
            <a:ext cx="4041105" cy="4768185"/>
          </a:xfrm>
          <a:prstGeom prst="rect">
            <a:avLst/>
          </a:prstGeom>
        </p:spPr>
      </p:pic>
      <p:pic>
        <p:nvPicPr>
          <p:cNvPr id="10" name="Рисунок 9" descr="IMG_69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4852" y="4018549"/>
            <a:ext cx="2574758" cy="2117559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6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2184" y="168443"/>
            <a:ext cx="4822658" cy="2944732"/>
          </a:xfrm>
          <a:prstGeom prst="rect">
            <a:avLst/>
          </a:prstGeom>
        </p:spPr>
      </p:pic>
      <p:pic>
        <p:nvPicPr>
          <p:cNvPr id="6" name="Рисунок 5" descr="IMG_7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546" y="3287613"/>
            <a:ext cx="3304374" cy="2478280"/>
          </a:xfrm>
          <a:prstGeom prst="rect">
            <a:avLst/>
          </a:prstGeom>
        </p:spPr>
      </p:pic>
      <p:pic>
        <p:nvPicPr>
          <p:cNvPr id="7" name="Рисунок 6" descr="IMG_79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5833" y="3727788"/>
            <a:ext cx="3148288" cy="2612052"/>
          </a:xfrm>
          <a:prstGeom prst="rect">
            <a:avLst/>
          </a:prstGeom>
        </p:spPr>
      </p:pic>
      <p:pic>
        <p:nvPicPr>
          <p:cNvPr id="9" name="Рисунок 8" descr="IMG_59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440948" y="765011"/>
            <a:ext cx="2749214" cy="1832809"/>
          </a:xfrm>
          <a:prstGeom prst="rect">
            <a:avLst/>
          </a:prstGeom>
        </p:spPr>
      </p:pic>
      <p:pic>
        <p:nvPicPr>
          <p:cNvPr id="8" name="Рисунок 7" descr="IMG_20200901_200502_1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42185" y="350521"/>
            <a:ext cx="1897766" cy="2042160"/>
          </a:xfrm>
          <a:prstGeom prst="rect">
            <a:avLst/>
          </a:prstGeom>
        </p:spPr>
      </p:pic>
      <p:pic>
        <p:nvPicPr>
          <p:cNvPr id="5" name="Рисунок 4" descr="IMG_769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17036" y="3375267"/>
            <a:ext cx="4694227" cy="3112788"/>
          </a:xfrm>
          <a:prstGeom prst="rect">
            <a:avLst/>
          </a:prstGeom>
        </p:spPr>
      </p:pic>
      <p:pic>
        <p:nvPicPr>
          <p:cNvPr id="10" name="Рисунок 9" descr="IMG_20200901_200502_15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64291" y="1321870"/>
            <a:ext cx="1973178" cy="1808748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94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9420" y="235819"/>
            <a:ext cx="2490367" cy="2385461"/>
          </a:xfrm>
          <a:prstGeom prst="rect">
            <a:avLst/>
          </a:prstGeom>
        </p:spPr>
      </p:pic>
      <p:pic>
        <p:nvPicPr>
          <p:cNvPr id="3" name="Рисунок 2" descr="IMG_79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5760" y="228600"/>
            <a:ext cx="2734350" cy="2403314"/>
          </a:xfrm>
          <a:prstGeom prst="rect">
            <a:avLst/>
          </a:prstGeom>
        </p:spPr>
      </p:pic>
      <p:pic>
        <p:nvPicPr>
          <p:cNvPr id="4" name="Рисунок 3" descr="IMG_794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8040" y="185489"/>
            <a:ext cx="3022007" cy="2467242"/>
          </a:xfrm>
          <a:prstGeom prst="rect">
            <a:avLst/>
          </a:prstGeom>
        </p:spPr>
      </p:pic>
      <p:pic>
        <p:nvPicPr>
          <p:cNvPr id="5" name="Рисунок 4" descr="IMG_795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3183" y="3468304"/>
            <a:ext cx="3145857" cy="3161055"/>
          </a:xfrm>
          <a:prstGeom prst="rect">
            <a:avLst/>
          </a:prstGeom>
        </p:spPr>
      </p:pic>
      <p:pic>
        <p:nvPicPr>
          <p:cNvPr id="6" name="Рисунок 5" descr="IMG_795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00600" y="3507201"/>
            <a:ext cx="1515546" cy="1659159"/>
          </a:xfrm>
          <a:prstGeom prst="rect">
            <a:avLst/>
          </a:prstGeom>
        </p:spPr>
      </p:pic>
      <p:pic>
        <p:nvPicPr>
          <p:cNvPr id="7" name="Рисунок 6" descr="IMG_795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67851" y="3521590"/>
            <a:ext cx="3130629" cy="312304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67678" y="2756654"/>
            <a:ext cx="100794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Единые родительские дни </a:t>
            </a:r>
          </a:p>
          <a:p>
            <a:pPr algn="ctr"/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«Наша безопасная школа» и «Ребенок + родители + школа = воспитание»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94760" y="5134094"/>
            <a:ext cx="33985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Всероссийская космическая лабораторная работа</a:t>
            </a:r>
          </a:p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Космолаб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 – </a:t>
            </a:r>
          </a:p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2021»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00915_2347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3507" y="243840"/>
            <a:ext cx="2810504" cy="2743200"/>
          </a:xfrm>
          <a:prstGeom prst="rect">
            <a:avLst/>
          </a:prstGeom>
        </p:spPr>
      </p:pic>
      <p:pic>
        <p:nvPicPr>
          <p:cNvPr id="5" name="Рисунок 4" descr="IMG_68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9413" y="3980316"/>
            <a:ext cx="3104947" cy="2069964"/>
          </a:xfrm>
          <a:prstGeom prst="rect">
            <a:avLst/>
          </a:prstGeom>
        </p:spPr>
      </p:pic>
      <p:pic>
        <p:nvPicPr>
          <p:cNvPr id="6" name="Рисунок 5" descr="IMG-20210930-WA0008.jpg"/>
          <p:cNvPicPr>
            <a:picLocks noChangeAspect="1"/>
          </p:cNvPicPr>
          <p:nvPr/>
        </p:nvPicPr>
        <p:blipFill>
          <a:blip r:embed="rId4" cstate="print"/>
          <a:srcRect t="10175" r="1501" b="27018"/>
          <a:stretch>
            <a:fillRect/>
          </a:stretch>
        </p:blipFill>
        <p:spPr>
          <a:xfrm>
            <a:off x="926431" y="3949166"/>
            <a:ext cx="3188369" cy="2710714"/>
          </a:xfrm>
          <a:prstGeom prst="rect">
            <a:avLst/>
          </a:prstGeom>
        </p:spPr>
      </p:pic>
      <p:pic>
        <p:nvPicPr>
          <p:cNvPr id="7" name="Рисунок 6" descr="IMG_74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0949" y="487680"/>
            <a:ext cx="3880185" cy="25867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48273" y="3255109"/>
            <a:ext cx="4071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Всероссийские открытые уроки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https://sun9-67.userapi.com/impg/xDcJiRhhdXtP-O9W8-lAQ51wDjx9SZmza9FR2Q/-9ELK0vJRBQ.jpg?size=1280x853&amp;quality=96&amp;sign=c7e34fbae5c194081b898ae78179e6a4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7576" y="3893502"/>
            <a:ext cx="3213562" cy="21415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603593" y="6211669"/>
            <a:ext cx="5737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Всероссийская олимпиада школьников по ОБЖ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 descr="https://sun9-70.userapi.com/impg/in9HdxurPfDaBP7O1Pp2LtGUiH8YUroQ_-fS1g/BqulS_dS9hI.jpg?size=1280x960&amp;quality=96&amp;sign=1686e45b0ba97ce6427742d8b7ed2c82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18880" y="929640"/>
            <a:ext cx="3129280" cy="234696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50520" y="3011269"/>
            <a:ext cx="4221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Всероссийская олимпиада школьников по биологии на платформе Сириус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196</Words>
  <Application>Microsoft Office PowerPoint</Application>
  <PresentationFormat>Произвольный</PresentationFormat>
  <Paragraphs>48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«Центр образования  цифрового и гуманитарного профилей  «Точка роста»  как ресурс формирования современных компетенций участников образовательных отношений»  </vt:lpstr>
      <vt:lpstr>Слайд 2</vt:lpstr>
      <vt:lpstr>Слайд 3</vt:lpstr>
      <vt:lpstr>Слайд 4</vt:lpstr>
      <vt:lpstr>с 2020 года реализуются 13 программ дополнительного образования: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</vt:lpstr>
      <vt:lpstr>Слайд 15</vt:lpstr>
      <vt:lpstr>Слайд 16</vt:lpstr>
      <vt:lpstr> «Центр образования  цифрового и гуманитарного профилей  «Точка роста»  как ресурс формирования современных компетенций участников образовательных отношений»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User</cp:lastModifiedBy>
  <cp:revision>131</cp:revision>
  <dcterms:modified xsi:type="dcterms:W3CDTF">2022-08-17T07:11:40Z</dcterms:modified>
</cp:coreProperties>
</file>